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Қол қойылған жобалар саны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7991904478587268"/>
          <c:y val="0.13067525475187286"/>
          <c:w val="0.59192213993750087"/>
          <c:h val="0.830569614423899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Лист1!$N$2</c:f>
              <c:strCache>
                <c:ptCount val="1"/>
                <c:pt idx="0">
                  <c:v>саны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Лист1!$M$3:$M$21</c:f>
              <c:strCache>
                <c:ptCount val="19"/>
                <c:pt idx="0">
                  <c:v> Жетiсу облысы</c:v>
                </c:pt>
                <c:pt idx="1">
                  <c:v>Шымкент қаласы</c:v>
                </c:pt>
                <c:pt idx="2">
                  <c:v>Түркістан облысы</c:v>
                </c:pt>
                <c:pt idx="3">
                  <c:v>Абай облысы</c:v>
                </c:pt>
                <c:pt idx="4">
                  <c:v>Атырау облысы</c:v>
                </c:pt>
                <c:pt idx="5">
                  <c:v>Қызылорда облысы</c:v>
                </c:pt>
                <c:pt idx="6">
                  <c:v>Жамбыл облысы</c:v>
                </c:pt>
                <c:pt idx="7">
                  <c:v>Маңғыстау облысы</c:v>
                </c:pt>
                <c:pt idx="8">
                  <c:v>Қараганды облысы</c:v>
                </c:pt>
                <c:pt idx="9">
                  <c:v>Батыс Қазақстан облысы</c:v>
                </c:pt>
                <c:pt idx="10">
                  <c:v>Ақмола облысы</c:v>
                </c:pt>
                <c:pt idx="11">
                  <c:v>Алматы облысы</c:v>
                </c:pt>
                <c:pt idx="12">
                  <c:v>Павлодар облысы</c:v>
                </c:pt>
                <c:pt idx="13">
                  <c:v>Қостанай облысы</c:v>
                </c:pt>
                <c:pt idx="14">
                  <c:v>Солтүстік Қазақстан облысы</c:v>
                </c:pt>
                <c:pt idx="15">
                  <c:v>Ақтөбе облысы</c:v>
                </c:pt>
                <c:pt idx="16">
                  <c:v>Астана қаласы</c:v>
                </c:pt>
                <c:pt idx="17">
                  <c:v>Шығыс Қазақстан облысы</c:v>
                </c:pt>
                <c:pt idx="18">
                  <c:v>Алматы қаласы</c:v>
                </c:pt>
              </c:strCache>
            </c:strRef>
          </c:cat>
          <c:val>
            <c:numRef>
              <c:f>Лист1!$N$3:$N$21</c:f>
              <c:numCache>
                <c:formatCode>General</c:formatCode>
                <c:ptCount val="19"/>
                <c:pt idx="0">
                  <c:v>9</c:v>
                </c:pt>
                <c:pt idx="1">
                  <c:v>30</c:v>
                </c:pt>
                <c:pt idx="2">
                  <c:v>35</c:v>
                </c:pt>
                <c:pt idx="3">
                  <c:v>38</c:v>
                </c:pt>
                <c:pt idx="4">
                  <c:v>42</c:v>
                </c:pt>
                <c:pt idx="5">
                  <c:v>42</c:v>
                </c:pt>
                <c:pt idx="6">
                  <c:v>46</c:v>
                </c:pt>
                <c:pt idx="7">
                  <c:v>46</c:v>
                </c:pt>
                <c:pt idx="8">
                  <c:v>51</c:v>
                </c:pt>
                <c:pt idx="9">
                  <c:v>60</c:v>
                </c:pt>
                <c:pt idx="10">
                  <c:v>63</c:v>
                </c:pt>
                <c:pt idx="11">
                  <c:v>75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123</c:v>
                </c:pt>
                <c:pt idx="16">
                  <c:v>133</c:v>
                </c:pt>
                <c:pt idx="17">
                  <c:v>136</c:v>
                </c:pt>
                <c:pt idx="18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3-42EA-8DD2-B3CE1A673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7787343"/>
        <c:axId val="1"/>
      </c:barChart>
      <c:catAx>
        <c:axId val="1467787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778734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 panose="020B0502020202020204" pitchFamily="34" charset="0"/>
              <a:ea typeface="Calibri"/>
              <a:cs typeface="Calibri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40889076265083574"/>
          <c:y val="0.12652259806956498"/>
          <c:w val="0.55305855375301083"/>
          <c:h val="0.835953848984486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2020г.'!$M$25</c:f>
              <c:strCache>
                <c:ptCount val="1"/>
                <c:pt idx="0">
                  <c:v>Мақұлданған КШ бойыша сомасы,млн.тг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2020г.'!$L$26:$L$40</c:f>
              <c:strCache>
                <c:ptCount val="15"/>
                <c:pt idx="0">
                  <c:v>Жетісу облысы</c:v>
                </c:pt>
                <c:pt idx="1">
                  <c:v>Солтүстік Қазақстан облысы</c:v>
                </c:pt>
                <c:pt idx="2">
                  <c:v>Батыс Қазақстан облысы</c:v>
                </c:pt>
                <c:pt idx="3">
                  <c:v>Шығыс Қазақстан облысы</c:v>
                </c:pt>
                <c:pt idx="4">
                  <c:v>Қостанай облысы</c:v>
                </c:pt>
                <c:pt idx="5">
                  <c:v>Шымкент қаласы</c:v>
                </c:pt>
                <c:pt idx="6">
                  <c:v>Қызылорда облысы</c:v>
                </c:pt>
                <c:pt idx="7">
                  <c:v>Абай облысы</c:v>
                </c:pt>
                <c:pt idx="8">
                  <c:v>Алматы қ</c:v>
                </c:pt>
                <c:pt idx="9">
                  <c:v>Жамбыл облысы</c:v>
                </c:pt>
                <c:pt idx="10">
                  <c:v>Ақмола облысы</c:v>
                </c:pt>
                <c:pt idx="11">
                  <c:v>Атырау облысы</c:v>
                </c:pt>
                <c:pt idx="12">
                  <c:v>Маңғыстау облысы</c:v>
                </c:pt>
                <c:pt idx="13">
                  <c:v>Алматы облысы</c:v>
                </c:pt>
                <c:pt idx="14">
                  <c:v>Ақтөбе облысы</c:v>
                </c:pt>
              </c:strCache>
            </c:strRef>
          </c:cat>
          <c:val>
            <c:numRef>
              <c:f>'Одобренные РФ 2020г.'!$M$26:$M$40</c:f>
              <c:numCache>
                <c:formatCode>_-* #\ ##0_р_._-;\-* #\ ##0_р_._-;_-* "-"??_р_._-;_-@_-</c:formatCode>
                <c:ptCount val="15"/>
                <c:pt idx="0">
                  <c:v>5.2124329999999999</c:v>
                </c:pt>
                <c:pt idx="1">
                  <c:v>8.670166</c:v>
                </c:pt>
                <c:pt idx="2">
                  <c:v>19.5</c:v>
                </c:pt>
                <c:pt idx="3">
                  <c:v>19.649999999999999</c:v>
                </c:pt>
                <c:pt idx="4">
                  <c:v>20</c:v>
                </c:pt>
                <c:pt idx="5">
                  <c:v>20.702017999999999</c:v>
                </c:pt>
                <c:pt idx="6">
                  <c:v>30.08917696</c:v>
                </c:pt>
                <c:pt idx="7">
                  <c:v>74.988223000000005</c:v>
                </c:pt>
                <c:pt idx="8">
                  <c:v>78.684826000000001</c:v>
                </c:pt>
                <c:pt idx="9">
                  <c:v>84.5</c:v>
                </c:pt>
                <c:pt idx="10">
                  <c:v>86</c:v>
                </c:pt>
                <c:pt idx="11">
                  <c:v>93</c:v>
                </c:pt>
                <c:pt idx="12">
                  <c:v>141.51025000000001</c:v>
                </c:pt>
                <c:pt idx="13">
                  <c:v>223</c:v>
                </c:pt>
                <c:pt idx="14">
                  <c:v>270.04727800000001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4-4F26-B73D-5DCF8250F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15313375"/>
        <c:axId val="1"/>
      </c:barChart>
      <c:catAx>
        <c:axId val="1515313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5153133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/>
              <a:ea typeface="Century Gothic"/>
              <a:cs typeface="Century Gothic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41428330993996382"/>
          <c:y val="0.1466193239197012"/>
          <c:w val="0.55377090596597234"/>
          <c:h val="0.810758779592013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одобр.бву!$R$3</c:f>
              <c:strCache>
                <c:ptCount val="1"/>
                <c:pt idx="0">
                  <c:v>Мақұлданған КШ саны бойынша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одобр.бву!$Q$4:$Q$9</c:f>
              <c:strCache>
                <c:ptCount val="6"/>
                <c:pt idx="0">
                  <c:v>"Евразийский банк" АҚ</c:v>
                </c:pt>
                <c:pt idx="1">
                  <c:v>ТОО МФО "Almaty"</c:v>
                </c:pt>
                <c:pt idx="2">
                  <c:v>Нұрбанк" АҚ</c:v>
                </c:pt>
                <c:pt idx="3">
                  <c:v>Bereke Bank АҚ </c:v>
                </c:pt>
                <c:pt idx="4">
                  <c:v>"ForteBank" АҚ</c:v>
                </c:pt>
                <c:pt idx="5">
                  <c:v>"Банк ЦентрКредит" АҚ</c:v>
                </c:pt>
              </c:strCache>
            </c:strRef>
          </c:cat>
          <c:val>
            <c:numRef>
              <c:f>одобр.бву!$R$4:$R$9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E-4743-ACE6-30C80BBC4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7681151"/>
        <c:axId val="1"/>
      </c:barChart>
      <c:catAx>
        <c:axId val="110768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76811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/>
              <a:ea typeface="Century Gothic"/>
              <a:cs typeface="Century Gothic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42516551757838228"/>
          <c:y val="0.15422042471243463"/>
          <c:w val="0.54427872482388739"/>
          <c:h val="0.80004151457479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одобр.бву!$R$32</c:f>
              <c:strCache>
                <c:ptCount val="1"/>
                <c:pt idx="0">
                  <c:v>Мақұлданған КШ сомасы,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одобр.бву!$Q$33:$Q$38</c:f>
              <c:strCache>
                <c:ptCount val="6"/>
                <c:pt idx="0">
                  <c:v>ТОО МФО "Almaty"</c:v>
                </c:pt>
                <c:pt idx="1">
                  <c:v>АО "Нурбанк"</c:v>
                </c:pt>
                <c:pt idx="2">
                  <c:v>АО "ForteBank"</c:v>
                </c:pt>
                <c:pt idx="3">
                  <c:v>АО «Bereke Bank» </c:v>
                </c:pt>
                <c:pt idx="4">
                  <c:v>АО "Евразийский банк"</c:v>
                </c:pt>
                <c:pt idx="5">
                  <c:v>АО "Банк ЦентрКредит"</c:v>
                </c:pt>
              </c:strCache>
            </c:strRef>
          </c:cat>
          <c:val>
            <c:numRef>
              <c:f>одобр.бву!$R$33:$R$38</c:f>
              <c:numCache>
                <c:formatCode>_-* #\ ##0_р_._-;\-* #\ ##0_р_._-;_-* "-"??_р_._-;_-@_-</c:formatCode>
                <c:ptCount val="6"/>
                <c:pt idx="0">
                  <c:v>17.086825999999999</c:v>
                </c:pt>
                <c:pt idx="1">
                  <c:v>38.898000000000003</c:v>
                </c:pt>
                <c:pt idx="2">
                  <c:v>61.207298999999999</c:v>
                </c:pt>
                <c:pt idx="3">
                  <c:v>68</c:v>
                </c:pt>
                <c:pt idx="4">
                  <c:v>125</c:v>
                </c:pt>
                <c:pt idx="5">
                  <c:v>865.36224596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3-4473-926B-C42BD4AC8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5101919"/>
        <c:axId val="1"/>
      </c:barChart>
      <c:catAx>
        <c:axId val="1355101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5510191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636864509583356"/>
          <c:y val="0.12147949628246894"/>
          <c:w val="0.54861121771543275"/>
          <c:h val="0.8398666502384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1AC-4CB0-9CFA-A87D5F1E67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1AC-4CB0-9CFA-A87D5F1E67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1AC-4CB0-9CFA-A87D5F1E67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1AC-4CB0-9CFA-A87D5F1E67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1AC-4CB0-9CFA-A87D5F1E67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1AC-4CB0-9CFA-A87D5F1E67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1AC-4CB0-9CFA-A87D5F1E67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1AC-4CB0-9CFA-A87D5F1E678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1AC-4CB0-9CFA-A87D5F1E678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1AC-4CB0-9CFA-A87D5F1E678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1AC-4CB0-9CFA-A87D5F1E678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61AC-4CB0-9CFA-A87D5F1E678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61AC-4CB0-9CFA-A87D5F1E678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61AC-4CB0-9CFA-A87D5F1E678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61AC-4CB0-9CFA-A87D5F1E678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61AC-4CB0-9CFA-A87D5F1E6787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61AC-4CB0-9CFA-A87D5F1E67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 -Ауыл, орман және балық шаруашылығы</c:v>
                </c:pt>
                <c:pt idx="1">
                  <c:v>B -Тау-кен өндіру өнеркәсібі және карьерлерді қазу</c:v>
                </c:pt>
                <c:pt idx="2">
                  <c:v>C - Өңдеу өнеркәсібі</c:v>
                </c:pt>
                <c:pt idx="3">
                  <c:v>D - Электр энергиясымен, газбен, бумен, ыстық сумен және ауаны кондициялаумен жабдықтау</c:v>
                </c:pt>
                <c:pt idx="4">
                  <c:v>E- Сумен жабдықтау; қалдықтарды жинау, өңдеу және жою, ластануды жою бойынша қызмет</c:v>
                </c:pt>
                <c:pt idx="5">
                  <c:v>F - Құрылыс</c:v>
                </c:pt>
                <c:pt idx="6">
                  <c:v>G - Көтерме және бөлшек саудада сату; автомобильдерді және мотоциклдерді жөндеу</c:v>
                </c:pt>
                <c:pt idx="7">
                  <c:v>H - Көлік және жинақтау</c:v>
                </c:pt>
                <c:pt idx="8">
                  <c:v>I - Тұру және тамақтану бойынша қызмет көрсету</c:v>
                </c:pt>
                <c:pt idx="9">
                  <c:v>J - Ақпарат және байланыс</c:v>
                </c:pt>
                <c:pt idx="10">
                  <c:v>L - Жылжымайтын мүлікпен операциялар</c:v>
                </c:pt>
                <c:pt idx="11">
                  <c:v>M - Кәсіби, ғылыми және техникалық қызмет</c:v>
                </c:pt>
                <c:pt idx="12">
                  <c:v>N - Әкімшілік және қосалқы қызмет көрсету саласындағы қызмет</c:v>
                </c:pt>
                <c:pt idx="13">
                  <c:v>P - Білім беру</c:v>
                </c:pt>
                <c:pt idx="14">
                  <c:v>Q - Денсаулық сақтау және халыққа әлеуметтік қызмет көрсету</c:v>
                </c:pt>
                <c:pt idx="15">
                  <c:v>R - Өнер, ойын-сауық және демалыс</c:v>
                </c:pt>
                <c:pt idx="16">
                  <c:v>S - Көрсетілетін қызметтердің өзге де түрлерін ұсыну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3.1944615820812816E-2</c:v>
                </c:pt>
                <c:pt idx="1">
                  <c:v>3.0695296802206078E-3</c:v>
                </c:pt>
                <c:pt idx="2">
                  <c:v>0.12572255268835336</c:v>
                </c:pt>
                <c:pt idx="3">
                  <c:v>3.576782466358759E-3</c:v>
                </c:pt>
                <c:pt idx="4">
                  <c:v>1.709423308597433E-3</c:v>
                </c:pt>
                <c:pt idx="5">
                  <c:v>0.10707258169988618</c:v>
                </c:pt>
                <c:pt idx="6">
                  <c:v>0.44930464866933462</c:v>
                </c:pt>
                <c:pt idx="7">
                  <c:v>4.5594935826918793E-2</c:v>
                </c:pt>
                <c:pt idx="8">
                  <c:v>8.0947195393812552E-2</c:v>
                </c:pt>
                <c:pt idx="9">
                  <c:v>4.1660999578466236E-3</c:v>
                </c:pt>
                <c:pt idx="10">
                  <c:v>5.5975500010461067E-2</c:v>
                </c:pt>
                <c:pt idx="11">
                  <c:v>1.5163728929776601E-2</c:v>
                </c:pt>
                <c:pt idx="12">
                  <c:v>6.5960686579624745E-3</c:v>
                </c:pt>
                <c:pt idx="13">
                  <c:v>2.7498938331608415E-2</c:v>
                </c:pt>
                <c:pt idx="14">
                  <c:v>1.0306621829799543E-2</c:v>
                </c:pt>
                <c:pt idx="15">
                  <c:v>1.4535290972879792E-2</c:v>
                </c:pt>
                <c:pt idx="16">
                  <c:v>1.6815485755370285E-2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1AC-4CB0-9CFA-A87D5F1E6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032091576788196E-2"/>
          <c:y val="6.5061634683706085E-2"/>
          <c:w val="0.42253358099378568"/>
          <c:h val="0.91855181954626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Қол қойылған КШ,млрд.тг. кредит соммасы бойынша</a:t>
            </a:r>
          </a:p>
        </c:rich>
      </c:tx>
      <c:layout>
        <c:manualLayout>
          <c:xMode val="edge"/>
          <c:yMode val="edge"/>
          <c:x val="0.11099491324646366"/>
          <c:y val="1.955980318185042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4658491318571311"/>
          <c:y val="0.16973153540082675"/>
          <c:w val="0.62669447786719845"/>
          <c:h val="0.794359857351983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Лист2!$R$2</c:f>
              <c:strCache>
                <c:ptCount val="1"/>
                <c:pt idx="0">
                  <c:v>саны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Лист2!$Q$3:$Q$21</c:f>
              <c:strCache>
                <c:ptCount val="19"/>
                <c:pt idx="0">
                  <c:v> Жетiсу облысы</c:v>
                </c:pt>
                <c:pt idx="1">
                  <c:v>Қызылорда облысы</c:v>
                </c:pt>
                <c:pt idx="2">
                  <c:v>Атырау облысы</c:v>
                </c:pt>
                <c:pt idx="3">
                  <c:v>Абай облысы</c:v>
                </c:pt>
                <c:pt idx="4">
                  <c:v>Шымкент қаласы</c:v>
                </c:pt>
                <c:pt idx="5">
                  <c:v>Қараганды облысы</c:v>
                </c:pt>
                <c:pt idx="6">
                  <c:v>Түркістан облысы</c:v>
                </c:pt>
                <c:pt idx="7">
                  <c:v>Маңғыстау облысы</c:v>
                </c:pt>
                <c:pt idx="8">
                  <c:v>Жамбыл облысы</c:v>
                </c:pt>
                <c:pt idx="9">
                  <c:v>Қостанай облысы</c:v>
                </c:pt>
                <c:pt idx="10">
                  <c:v>Солтүстік Қазақстан облысы</c:v>
                </c:pt>
                <c:pt idx="11">
                  <c:v>Батыс Қазақстан облысы</c:v>
                </c:pt>
                <c:pt idx="12">
                  <c:v>Ақмола облысы</c:v>
                </c:pt>
                <c:pt idx="13">
                  <c:v>Алматы облысы</c:v>
                </c:pt>
                <c:pt idx="14">
                  <c:v>Павлодар облысы</c:v>
                </c:pt>
                <c:pt idx="15">
                  <c:v>Ақтөбе облысы</c:v>
                </c:pt>
                <c:pt idx="16">
                  <c:v>Шығыс Қазақстан облысы</c:v>
                </c:pt>
                <c:pt idx="17">
                  <c:v>Астана қаласы</c:v>
                </c:pt>
                <c:pt idx="18">
                  <c:v>Алматы қаласы</c:v>
                </c:pt>
              </c:strCache>
            </c:strRef>
          </c:cat>
          <c:val>
            <c:numRef>
              <c:f>Лист2!$R$3:$R$21</c:f>
              <c:numCache>
                <c:formatCode>_-* #\ ##0.0_р_._-;\-* #\ ##0.0_р_._-;_-* "-"??_р_._-;_-@_-</c:formatCode>
                <c:ptCount val="19"/>
                <c:pt idx="0">
                  <c:v>0.42354817</c:v>
                </c:pt>
                <c:pt idx="1">
                  <c:v>0.78705687328999996</c:v>
                </c:pt>
                <c:pt idx="2">
                  <c:v>0.91270501196000009</c:v>
                </c:pt>
                <c:pt idx="3">
                  <c:v>1.1931147879999999</c:v>
                </c:pt>
                <c:pt idx="4">
                  <c:v>1.4399658740000001</c:v>
                </c:pt>
                <c:pt idx="5">
                  <c:v>1.47155099349</c:v>
                </c:pt>
                <c:pt idx="6">
                  <c:v>1.51080633145</c:v>
                </c:pt>
                <c:pt idx="7">
                  <c:v>1.5224903624200001</c:v>
                </c:pt>
                <c:pt idx="8">
                  <c:v>1.69838574</c:v>
                </c:pt>
                <c:pt idx="9">
                  <c:v>1.928082946</c:v>
                </c:pt>
                <c:pt idx="10">
                  <c:v>2.2934052880000002</c:v>
                </c:pt>
                <c:pt idx="11">
                  <c:v>2.3161058350000001</c:v>
                </c:pt>
                <c:pt idx="12">
                  <c:v>2.5418762479999999</c:v>
                </c:pt>
                <c:pt idx="13">
                  <c:v>2.7525759603299997</c:v>
                </c:pt>
                <c:pt idx="14">
                  <c:v>2.7532189186800005</c:v>
                </c:pt>
                <c:pt idx="15">
                  <c:v>3.1901412530000002</c:v>
                </c:pt>
                <c:pt idx="16">
                  <c:v>4.2715071069999997</c:v>
                </c:pt>
                <c:pt idx="17">
                  <c:v>4.84787884151</c:v>
                </c:pt>
                <c:pt idx="18">
                  <c:v>9.4755090740900005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5-4099-B34A-508B9B136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6626895"/>
        <c:axId val="1"/>
      </c:barChart>
      <c:catAx>
        <c:axId val="135662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3566268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Қол қойылған жобалар саны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2517242398574706"/>
          <c:y val="0.11987654320987656"/>
          <c:w val="0.55890186416950738"/>
          <c:h val="0.849259259259259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Лист3!$S$1</c:f>
              <c:strCache>
                <c:ptCount val="1"/>
                <c:pt idx="0">
                  <c:v>Количество  проектов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Лист3!$R$2:$R$22</c:f>
              <c:strCache>
                <c:ptCount val="21"/>
                <c:pt idx="0">
                  <c:v>"Qazaq Banki" АҚ</c:v>
                </c:pt>
                <c:pt idx="1">
                  <c:v>МҚҰ «МиГ Кредит Астана</c:v>
                </c:pt>
                <c:pt idx="2">
                  <c:v>Almaty МҚҰ ЖШС</c:v>
                </c:pt>
                <c:pt idx="3">
                  <c:v>МҚҰ "РИЦ "Қызылорда"</c:v>
                </c:pt>
                <c:pt idx="4">
                  <c:v>Шинхан Банк Қазақстан АҚ</c:v>
                </c:pt>
                <c:pt idx="5">
                  <c:v>"Tengri Bank" АҚ</c:v>
                </c:pt>
                <c:pt idx="6">
                  <c:v>"AsiaCredit Bank АҚ</c:v>
                </c:pt>
                <c:pt idx="7">
                  <c:v>"Банк Астана-Финанс" АҚ</c:v>
                </c:pt>
                <c:pt idx="8">
                  <c:v>"Банк Kassa Nova" АҚ</c:v>
                </c:pt>
                <c:pt idx="9">
                  <c:v>"Казкоммерцбанк" АҚ</c:v>
                </c:pt>
                <c:pt idx="10">
                  <c:v>Қазақстан Халық Банкі АҚ</c:v>
                </c:pt>
                <c:pt idx="11">
                  <c:v>Банк ВТБ Қазақстан АҚ ЕБ</c:v>
                </c:pt>
                <c:pt idx="12">
                  <c:v>"Евразийский банк" АҚ</c:v>
                </c:pt>
                <c:pt idx="13">
                  <c:v>"Bank RBK" АҚ</c:v>
                </c:pt>
                <c:pt idx="14">
                  <c:v>Альфа Банк ЕБ АҚ</c:v>
                </c:pt>
                <c:pt idx="15">
                  <c:v>"ForteBank" АҚ</c:v>
                </c:pt>
                <c:pt idx="16">
                  <c:v>"Нурбанк" АҚ</c:v>
                </c:pt>
                <c:pt idx="17">
                  <c:v>First Heartland Jysan Bank</c:v>
                </c:pt>
                <c:pt idx="18">
                  <c:v>"АТФБанк" АҚ</c:v>
                </c:pt>
                <c:pt idx="19">
                  <c:v>Bereke Bank АҚ </c:v>
                </c:pt>
                <c:pt idx="20">
                  <c:v>"Банк ЦентрКредит" АҚ</c:v>
                </c:pt>
              </c:strCache>
            </c:strRef>
          </c:cat>
          <c:val>
            <c:numRef>
              <c:f>Лист3!$S$2:$S$22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25</c:v>
                </c:pt>
                <c:pt idx="11">
                  <c:v>32</c:v>
                </c:pt>
                <c:pt idx="12">
                  <c:v>50</c:v>
                </c:pt>
                <c:pt idx="13">
                  <c:v>63</c:v>
                </c:pt>
                <c:pt idx="14">
                  <c:v>83</c:v>
                </c:pt>
                <c:pt idx="15">
                  <c:v>104</c:v>
                </c:pt>
                <c:pt idx="16">
                  <c:v>117</c:v>
                </c:pt>
                <c:pt idx="17">
                  <c:v>120</c:v>
                </c:pt>
                <c:pt idx="18">
                  <c:v>137</c:v>
                </c:pt>
                <c:pt idx="19">
                  <c:v>187</c:v>
                </c:pt>
                <c:pt idx="20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2-477B-9424-B7CA967FC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581855"/>
        <c:axId val="1"/>
      </c:barChart>
      <c:catAx>
        <c:axId val="1159581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958185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400" b="1" i="0" u="none" strike="noStrike" kern="1200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rPr>
              <a:t>Қол қойылған  ЕДБ КШ,бойынша млрд.тг.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1193465570901999"/>
          <c:y val="0.11554517133956387"/>
          <c:w val="0.5613501044609861"/>
          <c:h val="0.850186915887850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Лист3!$R$28:$R$48</c:f>
              <c:strCache>
                <c:ptCount val="21"/>
                <c:pt idx="0">
                  <c:v> МҚҰ «МиГ Кредит Астана </c:v>
                </c:pt>
                <c:pt idx="1">
                  <c:v> "Qazaq Banki" АҚ </c:v>
                </c:pt>
                <c:pt idx="2">
                  <c:v> МФО "РИЦ "Кызылорда" </c:v>
                </c:pt>
                <c:pt idx="3">
                  <c:v> "AsiaCredit Bank АҚ </c:v>
                </c:pt>
                <c:pt idx="4">
                  <c:v> ТОО МФО "Almaty" </c:v>
                </c:pt>
                <c:pt idx="5">
                  <c:v> "Банк Астана-Финанс" АҚ </c:v>
                </c:pt>
                <c:pt idx="6">
                  <c:v> "Tengri Bank" АҚ </c:v>
                </c:pt>
                <c:pt idx="7">
                  <c:v> Шинхан Банк Қазақстан АҚ </c:v>
                </c:pt>
                <c:pt idx="8">
                  <c:v> "Казкоммерцбанк" АҚ </c:v>
                </c:pt>
                <c:pt idx="9">
                  <c:v> "Банк Kassa Nova" АҚ </c:v>
                </c:pt>
                <c:pt idx="10">
                  <c:v> Банк ВТБ Қазақстан АҚ ЕБ </c:v>
                </c:pt>
                <c:pt idx="11">
                  <c:v> Қазақстан Халық Банкі АҚ </c:v>
                </c:pt>
                <c:pt idx="12">
                  <c:v> "ForteBank" АҚ </c:v>
                </c:pt>
                <c:pt idx="13">
                  <c:v> "Bank RBK" АҚ </c:v>
                </c:pt>
                <c:pt idx="14">
                  <c:v> "Евразийский банк" АҚ </c:v>
                </c:pt>
                <c:pt idx="15">
                  <c:v> Альфа Банк ЕБ АҚ </c:v>
                </c:pt>
                <c:pt idx="16">
                  <c:v> "АТФБанк" АҚ </c:v>
                </c:pt>
                <c:pt idx="17">
                  <c:v> "Нурбанк" АҚ </c:v>
                </c:pt>
                <c:pt idx="18">
                  <c:v> First Heartland Jysan Bank </c:v>
                </c:pt>
                <c:pt idx="19">
                  <c:v> Bereke Bank АҚ  </c:v>
                </c:pt>
                <c:pt idx="20">
                  <c:v> "Банк ЦентрКредит" АҚ </c:v>
                </c:pt>
              </c:strCache>
            </c:strRef>
          </c:cat>
          <c:val>
            <c:numRef>
              <c:f>Лист3!$S$28:$S$48</c:f>
              <c:numCache>
                <c:formatCode>_-* #\ ##0.000_р_._-;\-* #\ ##0.000_р_._-;_-* "-"??_р_._-;_-@_-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 formatCode="_-* #\ ##0.0_р_._-;\-* #\ ##0.0_р_._-;_-* &quot;-&quot;??_р_._-;_-@_-">
                  <c:v>5.1584844999999997E-2</c:v>
                </c:pt>
                <c:pt idx="5" formatCode="_-* #\ ##0.0_р_._-;\-* #\ ##0.0_р_._-;_-* &quot;-&quot;??_р_._-;_-@_-">
                  <c:v>5.5978899999999998E-2</c:v>
                </c:pt>
                <c:pt idx="6" formatCode="_-* #\ ##0.0_р_._-;\-* #\ ##0.0_р_._-;_-* &quot;-&quot;??_р_._-;_-@_-">
                  <c:v>6.9699999999999998E-2</c:v>
                </c:pt>
                <c:pt idx="7" formatCode="_-* #\ ##0.0_р_._-;\-* #\ ##0.0_р_._-;_-* &quot;-&quot;??_р_._-;_-@_-">
                  <c:v>0.125223</c:v>
                </c:pt>
                <c:pt idx="8" formatCode="_-* #\ ##0.0_р_._-;\-* #\ ##0.0_р_._-;_-* &quot;-&quot;??_р_._-;_-@_-">
                  <c:v>0.17400499999999999</c:v>
                </c:pt>
                <c:pt idx="9" formatCode="_-* #\ ##0.0_р_._-;\-* #\ ##0.0_р_._-;_-* &quot;-&quot;??_р_._-;_-@_-">
                  <c:v>0.23840620000000001</c:v>
                </c:pt>
                <c:pt idx="10" formatCode="_-* #\ ##0.0_р_._-;\-* #\ ##0.0_р_._-;_-* &quot;-&quot;??_р_._-;_-@_-">
                  <c:v>0.52218980233000001</c:v>
                </c:pt>
                <c:pt idx="11" formatCode="_-* #\ ##0.0_р_._-;\-* #\ ##0.0_р_._-;_-* &quot;-&quot;??_р_._-;_-@_-">
                  <c:v>1.780514191</c:v>
                </c:pt>
                <c:pt idx="12" formatCode="_-* #\ ##0.0_р_._-;\-* #\ ##0.0_р_._-;_-* &quot;-&quot;??_р_._-;_-@_-">
                  <c:v>3.2079491400000002</c:v>
                </c:pt>
                <c:pt idx="13" formatCode="_-* #\ ##0.0_р_._-;\-* #\ ##0.0_р_._-;_-* &quot;-&quot;??_р_._-;_-@_-">
                  <c:v>2.4746397604099997</c:v>
                </c:pt>
                <c:pt idx="14" formatCode="_-* #\ ##0.0_р_._-;\-* #\ ##0.0_р_._-;_-* &quot;-&quot;??_р_._-;_-@_-">
                  <c:v>2.7403306883300003</c:v>
                </c:pt>
                <c:pt idx="15" formatCode="_-* #\ ##0.0_р_._-;\-* #\ ##0.0_р_._-;_-* &quot;-&quot;??_р_._-;_-@_-">
                  <c:v>3.0781859090000001</c:v>
                </c:pt>
                <c:pt idx="16" formatCode="_-* #\ ##0.0_р_._-;\-* #\ ##0.0_р_._-;_-* &quot;-&quot;??_р_._-;_-@_-">
                  <c:v>3.7214865008599993</c:v>
                </c:pt>
                <c:pt idx="17" formatCode="_-* #\ ##0.0_р_._-;\-* #\ ##0.0_р_._-;_-* &quot;-&quot;??_р_._-;_-@_-">
                  <c:v>4.4301354905500006</c:v>
                </c:pt>
                <c:pt idx="18" formatCode="_-* #\ ##0.0_р_._-;\-* #\ ##0.0_р_._-;_-* &quot;-&quot;??_р_._-;_-@_-">
                  <c:v>5.0300869349999999</c:v>
                </c:pt>
                <c:pt idx="19" formatCode="_-* #\ ##0.0_р_._-;\-* #\ ##0.0_р_._-;_-* &quot;-&quot;??_р_._-;_-@_-">
                  <c:v>5.8066823550000004</c:v>
                </c:pt>
                <c:pt idx="20" formatCode="_-* #\ ##0.0_р_._-;\-* #\ ##0.0_р_._-;_-* &quot;-&quot;??_р_._-;_-@_-">
                  <c:v>13.760750119739999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5-4E7D-A5A1-37F1F9912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9578975"/>
        <c:axId val="1"/>
      </c:barChart>
      <c:catAx>
        <c:axId val="1159578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00_р_._-;\-* #\ ##0.000_р_._-;_-* &quot;-&quot;??_р_._-;_-@_-" sourceLinked="1"/>
        <c:majorTickMark val="out"/>
        <c:minorTickMark val="none"/>
        <c:tickLblPos val="nextTo"/>
        <c:crossAx val="11595789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b="1" dirty="0" err="1">
                <a:latin typeface="Century Gothic" panose="020B0502020202020204" pitchFamily="34" charset="0"/>
              </a:rPr>
              <a:t>Қол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b="1" dirty="0" err="1">
                <a:latin typeface="Century Gothic" panose="020B0502020202020204" pitchFamily="34" charset="0"/>
              </a:rPr>
              <a:t>қойылған</a:t>
            </a:r>
            <a:r>
              <a:rPr lang="ru-RU" b="1" dirty="0">
                <a:latin typeface="Century Gothic" panose="020B0502020202020204" pitchFamily="34" charset="0"/>
              </a:rPr>
              <a:t> КШ саны </a:t>
            </a:r>
            <a:r>
              <a:rPr lang="ru-RU" b="1" dirty="0" err="1">
                <a:latin typeface="Century Gothic" panose="020B0502020202020204" pitchFamily="34" charset="0"/>
              </a:rPr>
              <a:t>бойынша</a:t>
            </a:r>
            <a:endParaRPr lang="ru-RU" b="1" dirty="0">
              <a:latin typeface="Century Gothic" panose="020B0502020202020204" pitchFamily="34" charset="0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0248795583282454"/>
          <c:y val="0.11750121918213147"/>
          <c:w val="0.57443762331319448"/>
          <c:h val="0.84765075140283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Лист4!$R$2</c:f>
              <c:strCache>
                <c:ptCount val="1"/>
                <c:pt idx="0">
                  <c:v>кол-во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Лист4!$Q$3:$Q$20</c:f>
              <c:strCache>
                <c:ptCount val="18"/>
                <c:pt idx="0">
                  <c:v>Қараганды облысы</c:v>
                </c:pt>
                <c:pt idx="1">
                  <c:v>Маңғыстау облысы</c:v>
                </c:pt>
                <c:pt idx="2">
                  <c:v>Атырау облысы</c:v>
                </c:pt>
                <c:pt idx="3">
                  <c:v>Жамбылская область</c:v>
                </c:pt>
                <c:pt idx="4">
                  <c:v>Қызылорда облысы</c:v>
                </c:pt>
                <c:pt idx="5">
                  <c:v>Қостанай облысы</c:v>
                </c:pt>
                <c:pt idx="6">
                  <c:v>Солтүстік Қазақстан облысы</c:v>
                </c:pt>
                <c:pt idx="7">
                  <c:v>Алматы облысы</c:v>
                </c:pt>
                <c:pt idx="8">
                  <c:v>Жетiсу облысы</c:v>
                </c:pt>
                <c:pt idx="9">
                  <c:v>Ақмола облысы</c:v>
                </c:pt>
                <c:pt idx="10">
                  <c:v>ВКО</c:v>
                </c:pt>
                <c:pt idx="11">
                  <c:v>Шығыс Қазақстан облысы</c:v>
                </c:pt>
                <c:pt idx="12">
                  <c:v>Астана қаласы</c:v>
                </c:pt>
                <c:pt idx="13">
                  <c:v>Павлодар облысы</c:v>
                </c:pt>
                <c:pt idx="14">
                  <c:v>Алматы қаласы</c:v>
                </c:pt>
                <c:pt idx="15">
                  <c:v>Батыс Қазақстан облысы</c:v>
                </c:pt>
                <c:pt idx="16">
                  <c:v>Абай облысы</c:v>
                </c:pt>
                <c:pt idx="17">
                  <c:v>Ақтөбе облысы</c:v>
                </c:pt>
              </c:strCache>
            </c:strRef>
          </c:cat>
          <c:val>
            <c:numRef>
              <c:f>Лист4!$R$3:$R$20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  <c:pt idx="9">
                  <c:v>11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13</c:v>
                </c:pt>
                <c:pt idx="14">
                  <c:v>15</c:v>
                </c:pt>
                <c:pt idx="15">
                  <c:v>15</c:v>
                </c:pt>
                <c:pt idx="16">
                  <c:v>17</c:v>
                </c:pt>
                <c:pt idx="17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A-4FC4-9E64-BF35B088B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6494991"/>
        <c:axId val="1"/>
      </c:barChart>
      <c:catAx>
        <c:axId val="1426494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649499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sz="1400" b="1" i="0" u="none" strike="noStrike" kern="1200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rPr>
              <a:t>Қол қойылған КШ бойынша сомасы млн.тг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2105417756231625"/>
          <c:y val="0.12244274809160306"/>
          <c:w val="0.67894582243768375"/>
          <c:h val="0.83684478371501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Лист4!$R$25</c:f>
              <c:strCache>
                <c:ptCount val="1"/>
                <c:pt idx="0">
                  <c:v>сумма гарантии,млн.тенге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Лист4!$Q$26:$Q$43</c:f>
              <c:strCache>
                <c:ptCount val="18"/>
                <c:pt idx="0">
                  <c:v>Қараганды облысы</c:v>
                </c:pt>
                <c:pt idx="1">
                  <c:v>Атырау облысы</c:v>
                </c:pt>
                <c:pt idx="2">
                  <c:v>Қызылорда облысы</c:v>
                </c:pt>
                <c:pt idx="3">
                  <c:v>Солтүстік Қазақстан облысы</c:v>
                </c:pt>
                <c:pt idx="4">
                  <c:v>Маңғыстау облысы</c:v>
                </c:pt>
                <c:pt idx="5">
                  <c:v>Шығыс Қазақстан облысы</c:v>
                </c:pt>
                <c:pt idx="6">
                  <c:v>Қостанай облысы</c:v>
                </c:pt>
                <c:pt idx="7">
                  <c:v>Жетiсу облысы</c:v>
                </c:pt>
                <c:pt idx="8">
                  <c:v>Жамбыл облысы</c:v>
                </c:pt>
                <c:pt idx="9">
                  <c:v>Абай облысы</c:v>
                </c:pt>
                <c:pt idx="10">
                  <c:v>Астана қаласы</c:v>
                </c:pt>
                <c:pt idx="11">
                  <c:v>Ақмола облысы</c:v>
                </c:pt>
                <c:pt idx="12">
                  <c:v>Шымкент қаласы</c:v>
                </c:pt>
                <c:pt idx="13">
                  <c:v>Батыс Қазақстан облысы</c:v>
                </c:pt>
                <c:pt idx="14">
                  <c:v>Алматы облысы</c:v>
                </c:pt>
                <c:pt idx="15">
                  <c:v>Ақтөбе облысы</c:v>
                </c:pt>
                <c:pt idx="16">
                  <c:v>Алматы қаласы</c:v>
                </c:pt>
                <c:pt idx="17">
                  <c:v>Павлодар облысы</c:v>
                </c:pt>
              </c:strCache>
            </c:strRef>
          </c:cat>
          <c:val>
            <c:numRef>
              <c:f>Лист4!$R$26:$R$43</c:f>
              <c:numCache>
                <c:formatCode>_-* #\ ##0_р_._-;\-* #\ ##0_р_._-;_-* "-"??_р_._-;_-@_-</c:formatCode>
                <c:ptCount val="18"/>
                <c:pt idx="0">
                  <c:v>80</c:v>
                </c:pt>
                <c:pt idx="1">
                  <c:v>85.5</c:v>
                </c:pt>
                <c:pt idx="2">
                  <c:v>102.3633</c:v>
                </c:pt>
                <c:pt idx="3">
                  <c:v>105.413815</c:v>
                </c:pt>
                <c:pt idx="4">
                  <c:v>135.5</c:v>
                </c:pt>
                <c:pt idx="5">
                  <c:v>299.55214899999999</c:v>
                </c:pt>
                <c:pt idx="6">
                  <c:v>302.98738600000001</c:v>
                </c:pt>
                <c:pt idx="7">
                  <c:v>337.30757</c:v>
                </c:pt>
                <c:pt idx="8">
                  <c:v>363.36155600000001</c:v>
                </c:pt>
                <c:pt idx="9">
                  <c:v>375.376848</c:v>
                </c:pt>
                <c:pt idx="10">
                  <c:v>431.838255</c:v>
                </c:pt>
                <c:pt idx="11">
                  <c:v>514.47500000000002</c:v>
                </c:pt>
                <c:pt idx="12">
                  <c:v>554.57380799999999</c:v>
                </c:pt>
                <c:pt idx="13">
                  <c:v>624.28477699999996</c:v>
                </c:pt>
                <c:pt idx="14">
                  <c:v>634.20000000000005</c:v>
                </c:pt>
                <c:pt idx="15">
                  <c:v>658.39219800000001</c:v>
                </c:pt>
                <c:pt idx="16">
                  <c:v>719.81519168000011</c:v>
                </c:pt>
                <c:pt idx="17">
                  <c:v>880.27188799999999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D-431F-B4DB-91E993099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8250911"/>
        <c:axId val="1"/>
      </c:barChart>
      <c:catAx>
        <c:axId val="1098250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0982509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600" b="1" i="0" u="none" strike="noStrike" kern="1200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600" b="1" i="0" u="none" strike="noStrike" kern="1200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rPr>
              <a:t>Қол қойылған КШ бойынша,саны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7729648314738401"/>
          <c:y val="0.11480403802053024"/>
          <c:w val="0.57732371772265534"/>
          <c:h val="0.838029750887829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Лист5.!$P$2</c:f>
              <c:strCache>
                <c:ptCount val="1"/>
                <c:pt idx="0">
                  <c:v>жобалар саны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Лист5.!$O$3:$O$10</c:f>
              <c:strCache>
                <c:ptCount val="8"/>
                <c:pt idx="0">
                  <c:v>"Bank RBK" АҚ</c:v>
                </c:pt>
                <c:pt idx="1">
                  <c:v>"Евразийский банк" АҚ</c:v>
                </c:pt>
                <c:pt idx="2">
                  <c:v> "Нурбанк" АҚ </c:v>
                </c:pt>
                <c:pt idx="3">
                  <c:v>Қазақстан Халық Банкі АҚ</c:v>
                </c:pt>
                <c:pt idx="4">
                  <c:v>First Heartland Jysan Bank</c:v>
                </c:pt>
                <c:pt idx="5">
                  <c:v>Bereke Bank АҚ </c:v>
                </c:pt>
                <c:pt idx="6">
                  <c:v>"ForteBank" АҚ</c:v>
                </c:pt>
                <c:pt idx="7">
                  <c:v>"Банк ЦентрКредит" АҚ</c:v>
                </c:pt>
              </c:strCache>
            </c:strRef>
          </c:cat>
          <c:val>
            <c:numRef>
              <c:f>Лист5.!$P$3:$P$10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25</c:v>
                </c:pt>
                <c:pt idx="7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B-4E82-82C5-DEDA68170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98244191"/>
        <c:axId val="1"/>
      </c:barChart>
      <c:catAx>
        <c:axId val="109824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824419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3790026246719159"/>
          <c:y val="1.822501852340227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333333"/>
              </a:solidFill>
              <a:latin typeface="Century Gothic"/>
              <a:ea typeface="Century Gothic"/>
              <a:cs typeface="Century Gothic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4035787485867919"/>
          <c:y val="0.13379330168601097"/>
          <c:w val="0.63575467136448438"/>
          <c:h val="0.82652682992504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Лист5.!$P$25</c:f>
              <c:strCache>
                <c:ptCount val="1"/>
                <c:pt idx="0">
                  <c:v>Кепідік сомасы,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Лист5.!$O$26:$O$33</c:f>
              <c:strCache>
                <c:ptCount val="8"/>
                <c:pt idx="0">
                  <c:v>"Bank RBK" АҚ</c:v>
                </c:pt>
                <c:pt idx="1">
                  <c:v>"Евразийский банк" АҚ</c:v>
                </c:pt>
                <c:pt idx="2">
                  <c:v>"Нурбанк" АҚ</c:v>
                </c:pt>
                <c:pt idx="3">
                  <c:v>Bereke Bank АҚ </c:v>
                </c:pt>
                <c:pt idx="4">
                  <c:v>First Heartland Jysan Bank</c:v>
                </c:pt>
                <c:pt idx="5">
                  <c:v>Қазақстан Халық Банкі АҚ</c:v>
                </c:pt>
                <c:pt idx="6">
                  <c:v>"ForteBank" АҚ</c:v>
                </c:pt>
                <c:pt idx="7">
                  <c:v>"Банк ЦентрКредит" АҚ</c:v>
                </c:pt>
              </c:strCache>
            </c:strRef>
          </c:cat>
          <c:val>
            <c:numRef>
              <c:f>Лист5.!$P$26:$P$33</c:f>
              <c:numCache>
                <c:formatCode>_-* #\ ##0_р_._-;\-* #\ ##0_р_._-;_-* "-"??_р_._-;_-@_-</c:formatCode>
                <c:ptCount val="8"/>
                <c:pt idx="0">
                  <c:v>38.969842</c:v>
                </c:pt>
                <c:pt idx="1">
                  <c:v>260.89325000000002</c:v>
                </c:pt>
                <c:pt idx="2">
                  <c:v>301.04632199999998</c:v>
                </c:pt>
                <c:pt idx="3">
                  <c:v>339.96199100000001</c:v>
                </c:pt>
                <c:pt idx="4">
                  <c:v>516.24699999999996</c:v>
                </c:pt>
                <c:pt idx="5">
                  <c:v>709.41479600000002</c:v>
                </c:pt>
                <c:pt idx="6">
                  <c:v>1248.3138530000001</c:v>
                </c:pt>
                <c:pt idx="7">
                  <c:v>3790.3666876799998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D-46A7-BC24-D169694E1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7678751"/>
        <c:axId val="1"/>
      </c:barChart>
      <c:catAx>
        <c:axId val="1107678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1076787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 panose="020B0502020202020204" pitchFamily="34" charset="0"/>
              <a:ea typeface="Calibri"/>
              <a:cs typeface="Calibri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41209720234249625"/>
          <c:y val="0.11000493459040447"/>
          <c:w val="0.5629972496371457"/>
          <c:h val="0.857370253317537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2020г.'!$M$2</c:f>
              <c:strCache>
                <c:ptCount val="1"/>
                <c:pt idx="0">
                  <c:v>Мақұлданған КШ саны бойынша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2020г.'!$L$3:$L$17</c:f>
              <c:strCache>
                <c:ptCount val="15"/>
                <c:pt idx="0">
                  <c:v>Ақмола облысы</c:v>
                </c:pt>
                <c:pt idx="1">
                  <c:v>Атырау облысы</c:v>
                </c:pt>
                <c:pt idx="2">
                  <c:v>Шығыс Қазақстан облысы</c:v>
                </c:pt>
                <c:pt idx="3">
                  <c:v>Жамбыл облысы</c:v>
                </c:pt>
                <c:pt idx="4">
                  <c:v>Батыс Қазақстан облысы</c:v>
                </c:pt>
                <c:pt idx="5">
                  <c:v>Қостанай облысы</c:v>
                </c:pt>
                <c:pt idx="6">
                  <c:v>Қызылорда облысы</c:v>
                </c:pt>
                <c:pt idx="7">
                  <c:v>Жетiсу облысы</c:v>
                </c:pt>
                <c:pt idx="8">
                  <c:v>Солтүстік Қазақстан облысы</c:v>
                </c:pt>
                <c:pt idx="9">
                  <c:v>Алматы облысы</c:v>
                </c:pt>
                <c:pt idx="10">
                  <c:v>Шымкент қ</c:v>
                </c:pt>
                <c:pt idx="11">
                  <c:v>Маңғыстау облысы</c:v>
                </c:pt>
                <c:pt idx="12">
                  <c:v>Алматы қ</c:v>
                </c:pt>
                <c:pt idx="13">
                  <c:v>Абай облысы</c:v>
                </c:pt>
                <c:pt idx="14">
                  <c:v>Ақтөбе облысы</c:v>
                </c:pt>
              </c:strCache>
            </c:strRef>
          </c:cat>
          <c:val>
            <c:numRef>
              <c:f>'Одобренные РФ 2020г.'!$M$3:$M$17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4</c:v>
                </c:pt>
                <c:pt idx="13">
                  <c:v>6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B-4825-BCEF-A8FBF148A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5099519"/>
        <c:axId val="1"/>
      </c:barChart>
      <c:catAx>
        <c:axId val="1355099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509951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496983-3437-73B3-6D8D-E9E320B70FD9}"/>
              </a:ext>
            </a:extLst>
          </p:cNvPr>
          <p:cNvSpPr txBox="1"/>
          <p:nvPr/>
        </p:nvSpPr>
        <p:spPr>
          <a:xfrm>
            <a:off x="4754880" y="2951946"/>
            <a:ext cx="6774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                            </a:t>
            </a:r>
            <a:r>
              <a:rPr lang="ru-RU" altLang="ru-RU" sz="2800" b="1" kern="0" dirty="0">
                <a:solidFill>
                  <a:prstClr val="black"/>
                </a:solidFill>
                <a:latin typeface="Century Gothic"/>
              </a:rPr>
              <a:t>к</a:t>
            </a:r>
            <a:r>
              <a:rPr kumimoji="0" lang="ru-RU" alt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епілдік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баҒдарламасы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Century Gothic" panose="020B0502020202020204" pitchFamily="34" charset="0"/>
              </a:rPr>
              <a:t>Жобалар кепілдігі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00514" y="1159491"/>
            <a:ext cx="32555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01.0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9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.2024ж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4778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епілдік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құралы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жиынтық</a:t>
            </a:r>
            <a:endParaRPr lang="ru-RU" alt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26475"/>
              </p:ext>
            </p:extLst>
          </p:nvPr>
        </p:nvGraphicFramePr>
        <p:xfrm>
          <a:off x="468923" y="1904340"/>
          <a:ext cx="9262306" cy="111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508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ормен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келісілген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ол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кепілдік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келісім-шарттары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Қол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келісім-шарттардың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Қол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кепілдіктердің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440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407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47,3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65650" y="3493772"/>
            <a:ext cx="41760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01.01.2024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latin typeface="Century Gothic" panose="020B0502020202020204" pitchFamily="34" charset="0"/>
              </a:rPr>
              <a:t> 01.0</a:t>
            </a:r>
            <a:r>
              <a:rPr lang="en-US" altLang="en-US" sz="1050" b="1" dirty="0">
                <a:latin typeface="Century Gothic" panose="020B0502020202020204" pitchFamily="34" charset="0"/>
              </a:rPr>
              <a:t>9</a:t>
            </a:r>
            <a:r>
              <a:rPr lang="ru-RU" altLang="en-US" sz="1050" b="1" dirty="0">
                <a:latin typeface="Century Gothic" panose="020B0502020202020204" pitchFamily="34" charset="0"/>
              </a:rPr>
              <a:t>.2024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жылға</a:t>
            </a:r>
            <a:r>
              <a:rPr lang="ru-RU" altLang="en-US" sz="1050" b="1" dirty="0"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дейінгі</a:t>
            </a:r>
            <a:endParaRPr lang="ru-RU" altLang="en-US" sz="105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жағдай</a:t>
            </a:r>
            <a:r>
              <a:rPr lang="ru-RU" altLang="en-US" sz="1050" b="1" dirty="0"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бойынша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</a:t>
            </a:r>
            <a:r>
              <a:rPr lang="kk-KZ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епілдік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құралы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жиынтық</a:t>
            </a:r>
            <a:endParaRPr lang="ru-RU" alt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en-US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429452"/>
              </p:ext>
            </p:extLst>
          </p:nvPr>
        </p:nvGraphicFramePr>
        <p:xfrm>
          <a:off x="468923" y="46475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981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Қормен келісілген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ол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келісім-шарттар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Несиенің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Кепілдік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, млрд.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227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194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17,1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7,2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туралы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ақпарат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(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аймақтар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7478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9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 Box 33">
            <a:extLst>
              <a:ext uri="{FF2B5EF4-FFF2-40B4-BE49-F238E27FC236}">
                <a16:creationId xmlns:a16="http://schemas.microsoft.com/office/drawing/2014/main" id="{48C8A157-F391-31E8-0AC0-C7E1C2A5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63" y="5699649"/>
            <a:ext cx="11176999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Кепілдік бойынша жалпы несие портфелі 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107,6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 млрд.теңге 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болатын барлығы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1 407 жобаға 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қол қойылды, оның ішінде кепілдік сомасы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47,3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 млрд теңге 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болды.</a:t>
            </a:r>
            <a:endParaRPr lang="ru-RU" sz="11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F05F59F-6499-4A80-05A3-E1C4964DF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73954"/>
              </p:ext>
            </p:extLst>
          </p:nvPr>
        </p:nvGraphicFramePr>
        <p:xfrm>
          <a:off x="652007" y="1550500"/>
          <a:ext cx="5443993" cy="403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24EA1A5-4B30-5BAE-E4FB-59C8F26E1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027979"/>
              </p:ext>
            </p:extLst>
          </p:nvPr>
        </p:nvGraphicFramePr>
        <p:xfrm>
          <a:off x="6266696" y="1550500"/>
          <a:ext cx="5380566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туралы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ақпарат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(ЕДБ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49893" y="1209981"/>
            <a:ext cx="29406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01.09.2024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9C125152-CFF6-962C-E663-DC138DAED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8" y="5670026"/>
            <a:ext cx="1105117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шарттарына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қоюдағы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жетекші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банктер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саны </a:t>
            </a:r>
            <a:r>
              <a:rPr lang="ru-RU" sz="11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 «Банк ЦентрКредит» АҚ,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 АҚ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- </a:t>
            </a:r>
            <a:r>
              <a:rPr lang="kk-KZ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 АҚ 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 АҚ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369D79F-38F1-61FD-0BB1-B8B99D888E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04259"/>
              </p:ext>
            </p:extLst>
          </p:nvPr>
        </p:nvGraphicFramePr>
        <p:xfrm>
          <a:off x="564542" y="1499648"/>
          <a:ext cx="5311471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F46FFC7-DB53-8E61-5EFA-404D2095D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003837"/>
              </p:ext>
            </p:extLst>
          </p:nvPr>
        </p:nvGraphicFramePr>
        <p:xfrm>
          <a:off x="6096000" y="1494843"/>
          <a:ext cx="5229225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: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ақпарат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(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аймақтар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66770" y="1235433"/>
            <a:ext cx="24503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01.01.- 01.09.2024 ж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дейін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886144FB-3D46-1A76-5E8B-1876318D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8" y="5643595"/>
            <a:ext cx="11253747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КШ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қойған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аймақ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көшбасшылары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Ақтөбе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облысы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Абай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облысы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Павлодар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облысы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Алматы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қаласы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0CDC807-CD98-11AB-ADC2-DAB39EE32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444483"/>
              </p:ext>
            </p:extLst>
          </p:nvPr>
        </p:nvGraphicFramePr>
        <p:xfrm>
          <a:off x="609599" y="1489349"/>
          <a:ext cx="5648078" cy="398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26A2563-8609-122B-0013-35D877B68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367119"/>
              </p:ext>
            </p:extLst>
          </p:nvPr>
        </p:nvGraphicFramePr>
        <p:xfrm>
          <a:off x="6565064" y="1411602"/>
          <a:ext cx="5298281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39700" y="1127611"/>
            <a:ext cx="20826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01.01- 01.09.2024 ж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9260E8-FED8-8A7F-C903-3A694E59B585}"/>
              </a:ext>
            </a:extLst>
          </p:cNvPr>
          <p:cNvSpPr/>
          <p:nvPr/>
        </p:nvSpPr>
        <p:spPr>
          <a:xfrm>
            <a:off x="513127" y="546683"/>
            <a:ext cx="7875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ақпарат</a:t>
            </a: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(ЕДБ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59FF3205-AD57-9BD2-1B65-D7A098162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02" y="5392023"/>
            <a:ext cx="10722835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қойылған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КШ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аймақ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көшбасшылары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«Банк ЦентрКредит» АҚ, 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"</a:t>
            </a:r>
            <a:r>
              <a:rPr lang="en-US" sz="12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ForteBank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" </a:t>
            </a:r>
            <a:r>
              <a:rPr lang="ru-RU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АҚ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ЦентрКредит» АҚ, 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"</a:t>
            </a:r>
            <a:r>
              <a:rPr lang="en-US" sz="12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ForteBank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" </a:t>
            </a:r>
            <a:r>
              <a:rPr lang="ru-RU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АҚ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A00911F-C5F5-F76C-3905-C5600B938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449791"/>
              </p:ext>
            </p:extLst>
          </p:nvPr>
        </p:nvGraphicFramePr>
        <p:xfrm>
          <a:off x="779228" y="1508485"/>
          <a:ext cx="5316771" cy="376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FA96785-4B22-C352-7D8B-F767A2BB1A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946916"/>
              </p:ext>
            </p:extLst>
          </p:nvPr>
        </p:nvGraphicFramePr>
        <p:xfrm>
          <a:off x="6181127" y="1508486"/>
          <a:ext cx="5316771" cy="375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3" y="268448"/>
            <a:ext cx="8214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Аймақ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мақұлданған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,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бірақ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қойылмаған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КШ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1595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01.01 - 01.09.2024 ж.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 Box 33">
            <a:extLst>
              <a:ext uri="{FF2B5EF4-FFF2-40B4-BE49-F238E27FC236}">
                <a16:creationId xmlns:a16="http://schemas.microsoft.com/office/drawing/2014/main" id="{938CEA6D-451D-5A36-0C5F-E6AB6BAD1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54" y="5353689"/>
            <a:ext cx="10913532" cy="746226"/>
          </a:xfrm>
          <a:prstGeom prst="rect">
            <a:avLst/>
          </a:prstGeom>
          <a:solidFill>
            <a:srgbClr val="F2DCDB">
              <a:alpha val="50196"/>
            </a:srgbClr>
          </a:solidFill>
          <a:ln w="25400" cap="flat" cmpd="sng" algn="ctr">
            <a:solidFill>
              <a:srgbClr val="4584D3"/>
            </a:solidFill>
            <a:prstDash val="solid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01.09.2024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жылғы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беру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барлығы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-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33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жоба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қою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сатысында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жалпы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несиелік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портфель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2 986 </a:t>
            </a: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,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kk-KZ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1 176 </a:t>
            </a: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тенге.  </a:t>
            </a:r>
          </a:p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1C19F99-50FE-BA7D-201B-95011D9855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446290"/>
              </p:ext>
            </p:extLst>
          </p:nvPr>
        </p:nvGraphicFramePr>
        <p:xfrm>
          <a:off x="508984" y="1427910"/>
          <a:ext cx="5398936" cy="386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09E13B1-FA44-A901-2CD8-2813A42D7A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622192"/>
              </p:ext>
            </p:extLst>
          </p:nvPr>
        </p:nvGraphicFramePr>
        <p:xfrm>
          <a:off x="6096001" y="1427910"/>
          <a:ext cx="5101708" cy="386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7" y="107751"/>
            <a:ext cx="8385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мақұлданған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бірақ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қойылмаған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ақпарат</a:t>
            </a: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(ЕДБ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2365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01.01 -  01.09.2024 ж.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99B5BEBB-9B7A-4194-9A0E-8F9FC3D6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98" y="5361176"/>
            <a:ext cx="11298143" cy="89762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Кепілдік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шарттарын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мақұлдау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көшбасшы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банктер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саны </a:t>
            </a: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kk-KZ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АҚ,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"</a:t>
            </a:r>
            <a:r>
              <a:rPr 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" </a:t>
            </a: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АҚ 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kk-KZ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АҚ,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«Евразийский банк » АҚ</a:t>
            </a:r>
            <a:endParaRPr lang="ru-RU" sz="1200" dirty="0">
              <a:solidFill>
                <a:srgbClr val="000000"/>
              </a:solidFill>
            </a:endParaRPr>
          </a:p>
          <a:p>
            <a:pPr marL="9525" indent="0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r>
              <a:rPr lang="ru-RU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6153E95-6906-338A-083B-F7D1FFFF0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778017"/>
              </p:ext>
            </p:extLst>
          </p:nvPr>
        </p:nvGraphicFramePr>
        <p:xfrm>
          <a:off x="516835" y="1603465"/>
          <a:ext cx="5247861" cy="365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F74310D-3190-E3C4-664D-B4242C561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304624"/>
              </p:ext>
            </p:extLst>
          </p:nvPr>
        </p:nvGraphicFramePr>
        <p:xfrm>
          <a:off x="6096000" y="1603465"/>
          <a:ext cx="5345926" cy="365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24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latin typeface="Century Gothic" panose="020B0502020202020204" pitchFamily="34" charset="0"/>
              </a:rPr>
              <a:t>Қордың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 err="1">
                <a:latin typeface="Century Gothic" panose="020B0502020202020204" pitchFamily="34" charset="0"/>
              </a:rPr>
              <a:t>кепілдігімен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 err="1">
                <a:latin typeface="Century Gothic" panose="020B0502020202020204" pitchFamily="34" charset="0"/>
              </a:rPr>
              <a:t>қаржыландырылған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 err="1">
                <a:latin typeface="Century Gothic" panose="020B0502020202020204" pitchFamily="34" charset="0"/>
              </a:rPr>
              <a:t>жобалар</a:t>
            </a:r>
            <a:r>
              <a:rPr lang="ru-RU" altLang="ru-RU" b="1" dirty="0">
                <a:latin typeface="Century Gothic" panose="020B0502020202020204" pitchFamily="34" charset="0"/>
              </a:rPr>
              <a:t> сала </a:t>
            </a:r>
            <a:r>
              <a:rPr lang="ru-RU" altLang="ru-RU" b="1" dirty="0" err="1">
                <a:latin typeface="Century Gothic" panose="020B0502020202020204" pitchFamily="34" charset="0"/>
              </a:rPr>
              <a:t>бойынша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7109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01.09.2024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жылғы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дейін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F4839273-76DA-4A48-F48F-CE8CB787F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358979"/>
            <a:ext cx="11334750" cy="88933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Қор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мақұлдаған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несие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портфелі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107,6 млрд.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теңгелік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1 407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жоба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оның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ішінде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47,3 </a:t>
            </a:r>
            <a:r>
              <a:rPr lang="kk-KZ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теңге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874241"/>
              </p:ext>
            </p:extLst>
          </p:nvPr>
        </p:nvGraphicFramePr>
        <p:xfrm>
          <a:off x="294198" y="731519"/>
          <a:ext cx="11533533" cy="469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6256</TotalTime>
  <Words>497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147</cp:revision>
  <dcterms:created xsi:type="dcterms:W3CDTF">2023-03-01T03:39:42Z</dcterms:created>
  <dcterms:modified xsi:type="dcterms:W3CDTF">2024-09-11T06:42:55Z</dcterms:modified>
</cp:coreProperties>
</file>